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2"/>
  </p:notesMasterIdLst>
  <p:handoutMasterIdLst>
    <p:handoutMasterId r:id="rId103"/>
  </p:handoutMasterIdLst>
  <p:sldIdLst>
    <p:sldId id="599" r:id="rId70"/>
    <p:sldId id="674" r:id="rId71"/>
    <p:sldId id="675" r:id="rId72"/>
    <p:sldId id="676" r:id="rId73"/>
    <p:sldId id="677" r:id="rId74"/>
    <p:sldId id="681" r:id="rId75"/>
    <p:sldId id="682" r:id="rId76"/>
    <p:sldId id="678" r:id="rId77"/>
    <p:sldId id="683" r:id="rId78"/>
    <p:sldId id="679" r:id="rId79"/>
    <p:sldId id="647" r:id="rId80"/>
    <p:sldId id="669" r:id="rId81"/>
    <p:sldId id="670" r:id="rId82"/>
    <p:sldId id="671" r:id="rId83"/>
    <p:sldId id="686" r:id="rId84"/>
    <p:sldId id="687" r:id="rId85"/>
    <p:sldId id="688" r:id="rId86"/>
    <p:sldId id="652" r:id="rId87"/>
    <p:sldId id="690" r:id="rId88"/>
    <p:sldId id="654" r:id="rId89"/>
    <p:sldId id="661" r:id="rId90"/>
    <p:sldId id="655" r:id="rId91"/>
    <p:sldId id="684" r:id="rId92"/>
    <p:sldId id="662" r:id="rId93"/>
    <p:sldId id="689" r:id="rId94"/>
    <p:sldId id="685" r:id="rId95"/>
    <p:sldId id="663" r:id="rId96"/>
    <p:sldId id="637" r:id="rId97"/>
    <p:sldId id="673" r:id="rId98"/>
    <p:sldId id="638" r:id="rId99"/>
    <p:sldId id="672" r:id="rId100"/>
    <p:sldId id="604"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F5F1CCF-C14C-AF41-B89D-C271BDDF486B}">
          <p14:sldIdLst>
            <p14:sldId id="599"/>
            <p14:sldId id="674"/>
            <p14:sldId id="675"/>
            <p14:sldId id="676"/>
            <p14:sldId id="677"/>
            <p14:sldId id="681"/>
            <p14:sldId id="682"/>
            <p14:sldId id="678"/>
            <p14:sldId id="683"/>
            <p14:sldId id="679"/>
            <p14:sldId id="647"/>
            <p14:sldId id="669"/>
            <p14:sldId id="670"/>
            <p14:sldId id="671"/>
            <p14:sldId id="686"/>
            <p14:sldId id="687"/>
            <p14:sldId id="688"/>
            <p14:sldId id="652"/>
            <p14:sldId id="690"/>
            <p14:sldId id="654"/>
            <p14:sldId id="661"/>
            <p14:sldId id="655"/>
            <p14:sldId id="684"/>
            <p14:sldId id="662"/>
            <p14:sldId id="689"/>
            <p14:sldId id="685"/>
            <p14:sldId id="663"/>
            <p14:sldId id="637"/>
            <p14:sldId id="673"/>
            <p14:sldId id="638"/>
            <p14:sldId id="672"/>
            <p14:sldId id="604"/>
          </p14:sldIdLst>
        </p14:section>
      </p14:sectionLst>
    </p:ex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F0FF"/>
    <a:srgbClr val="0BADDD"/>
    <a:srgbClr val="388AFF"/>
    <a:srgbClr val="E0F4FE"/>
    <a:srgbClr val="0073B4"/>
    <a:srgbClr val="438EB7"/>
    <a:srgbClr val="00B9F2"/>
    <a:srgbClr val="007AC2"/>
    <a:srgbClr val="C0E8FF"/>
    <a:srgbClr val="C8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4" autoAdjust="0"/>
    <p:restoredTop sz="76998" autoAdjust="0"/>
  </p:normalViewPr>
  <p:slideViewPr>
    <p:cSldViewPr snapToGrid="0" snapToObjects="1" showGuides="1">
      <p:cViewPr>
        <p:scale>
          <a:sx n="90" d="100"/>
          <a:sy n="90" d="100"/>
        </p:scale>
        <p:origin x="-1168" y="-8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3" d="2"/>
        <a:sy n="3" d="2"/>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notesMaster" Target="notesMasters/notesMaster1.xml"/><Relationship Id="rId103" Type="http://schemas.openxmlformats.org/officeDocument/2006/relationships/handoutMaster" Target="handoutMasters/handout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t>
            </a:r>
            <a:r>
              <a:rPr lang="en-US" b="1" smtClean="0"/>
              <a:t>KRISTIAN] </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66898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86385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[DAVID]</a:t>
            </a:r>
          </a:p>
          <a:p>
            <a:endParaRPr lang="en-GB" dirty="0" smtClean="0"/>
          </a:p>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08992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2312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55973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6259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5071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5517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88352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Quick Practical</a:t>
            </a:r>
            <a:r>
              <a:rPr lang="en-GB" baseline="0" dirty="0" smtClean="0"/>
              <a:t> Example… Lets Build an Editing App with the Geometry Engine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85806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[KRISTIAN]</a:t>
            </a:r>
            <a:endParaRPr lang="en-GB"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3473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Quick Question… who came to the talk yesterday, giving an overview of the Geometry Engine.</a:t>
            </a:r>
          </a:p>
          <a:p>
            <a:endParaRPr lang="en-GB" dirty="0" smtClean="0"/>
          </a:p>
          <a:p>
            <a:r>
              <a:rPr lang="en-GB" dirty="0" smtClean="0"/>
              <a:t>This talk is going to go through</a:t>
            </a:r>
            <a:r>
              <a:rPr lang="en-GB" baseline="0" dirty="0" smtClean="0"/>
              <a:t> a lot of the same materials, but we are planning on showing a few more demos, and giving a bit more detail about to use the various methods.</a:t>
            </a:r>
          </a:p>
          <a:p>
            <a:endParaRPr lang="en-GB" dirty="0" smtClean="0"/>
          </a:p>
          <a:p>
            <a:r>
              <a:rPr lang="en-GB" dirty="0" smtClean="0"/>
              <a:t>In this talk, we are</a:t>
            </a:r>
            <a:r>
              <a:rPr lang="en-GB" baseline="0" dirty="0" smtClean="0"/>
              <a:t> going to run through the ESRI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196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72659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706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[DAVID]</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0886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37902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256416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295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715093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41371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81379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39198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of they intersect each other, cross, touch, are equal.</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23364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279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1727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681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400773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3/14/16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3/14/16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3/14/16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3/14/16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3/14/16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ekenes.github.io/esri-js-samples/ge-demo/reques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g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jsapi/esri.geometry.geometryengine-amd.html" TargetMode="External"/><Relationship Id="rId6" Type="http://schemas.openxmlformats.org/officeDocument/2006/relationships/hyperlink" Target="https://developers.arcgis.com/javascript/jsapi/esri.geometry.geometryengineasync-amd.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0" Type="http://schemas.openxmlformats.org/officeDocument/2006/relationships/hyperlink" Target="https://github.com/ekenes/conferences/tree/master/ds-2016/ge-deep-dive" TargetMode="External"/><Relationship Id="rId11" Type="http://schemas.openxmlformats.org/officeDocument/2006/relationships/hyperlink" Target="https://github.com/ekenes/esri-js-sample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simplify/" TargetMode="External"/><Relationship Id="rId6" Type="http://schemas.openxmlformats.org/officeDocument/2006/relationships/image" Target="../media/image12.gif"/><Relationship Id="rId7" Type="http://schemas.openxmlformats.org/officeDocument/2006/relationships/image" Target="../media/image13.gif"/><Relationship Id="rId8"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263376" y="3488369"/>
            <a:ext cx="8525773" cy="914400"/>
          </a:xfrm>
        </p:spPr>
        <p:txBody>
          <a:bodyPr/>
          <a:lstStyle/>
          <a:p>
            <a:r>
              <a:rPr lang="en-GB" sz="4400" dirty="0" smtClean="0">
                <a:solidFill>
                  <a:schemeClr val="bg2">
                    <a:lumMod val="40000"/>
                    <a:lumOff val="60000"/>
                  </a:schemeClr>
                </a:solidFill>
                <a:cs typeface="AvenirNext LT Pro Demi"/>
              </a:rPr>
              <a:t>A deep dive on how the Geometry Engine can </a:t>
            </a:r>
            <a:r>
              <a:rPr lang="en-GB" sz="4400" dirty="0">
                <a:solidFill>
                  <a:schemeClr val="bg2">
                    <a:lumMod val="40000"/>
                    <a:lumOff val="60000"/>
                  </a:schemeClr>
                </a:solidFill>
                <a:cs typeface="AvenirNext LT Pro Demi"/>
              </a:rPr>
              <a:t>h</a:t>
            </a:r>
            <a:r>
              <a:rPr lang="en-GB" sz="4400" dirty="0" smtClean="0">
                <a:solidFill>
                  <a:schemeClr val="bg2">
                    <a:lumMod val="40000"/>
                    <a:lumOff val="60000"/>
                  </a:schemeClr>
                </a:solidFill>
                <a:cs typeface="AvenirNext LT Pro Demi"/>
              </a:rPr>
              <a:t>elp </a:t>
            </a:r>
            <a:r>
              <a:rPr lang="en-GB" sz="4400" dirty="0">
                <a:solidFill>
                  <a:schemeClr val="bg2">
                    <a:lumMod val="40000"/>
                    <a:lumOff val="60000"/>
                  </a:schemeClr>
                </a:solidFill>
                <a:cs typeface="AvenirNext LT Pro Demi"/>
              </a:rPr>
              <a:t>y</a:t>
            </a:r>
            <a:r>
              <a:rPr lang="en-GB" sz="4400" dirty="0" smtClean="0">
                <a:solidFill>
                  <a:schemeClr val="bg2">
                    <a:lumMod val="40000"/>
                    <a:lumOff val="60000"/>
                  </a:schemeClr>
                </a:solidFill>
                <a:cs typeface="AvenirNext LT Pro Demi"/>
              </a:rPr>
              <a:t>ou </a:t>
            </a:r>
            <a:r>
              <a:rPr lang="en-GB" sz="4400" dirty="0">
                <a:solidFill>
                  <a:schemeClr val="bg2">
                    <a:lumMod val="40000"/>
                    <a:lumOff val="60000"/>
                  </a:schemeClr>
                </a:solidFill>
                <a:cs typeface="AvenirNext LT Pro Demi"/>
              </a:rPr>
              <a:t>b</a:t>
            </a:r>
            <a:r>
              <a:rPr lang="en-GB" sz="4400" dirty="0" smtClean="0">
                <a:solidFill>
                  <a:schemeClr val="bg2">
                    <a:lumMod val="40000"/>
                    <a:lumOff val="60000"/>
                  </a:schemeClr>
                </a:solidFill>
                <a:cs typeface="AvenirNext LT Pro Demi"/>
              </a:rPr>
              <a:t>uild better Apps</a:t>
            </a:r>
            <a:endParaRPr lang="en-US" sz="4400" dirty="0">
              <a:cs typeface="AvenirNext LT Pro Demi"/>
            </a:endParaRPr>
          </a:p>
        </p:txBody>
      </p:sp>
      <p:sp>
        <p:nvSpPr>
          <p:cNvPr id="5" name="Subtitle 4"/>
          <p:cNvSpPr>
            <a:spLocks noGrp="1"/>
          </p:cNvSpPr>
          <p:nvPr>
            <p:ph type="subTitle" idx="1"/>
          </p:nvPr>
        </p:nvSpPr>
        <p:spPr>
          <a:xfrm>
            <a:off x="1263376" y="4820061"/>
            <a:ext cx="8534401" cy="914400"/>
          </a:xfrm>
        </p:spPr>
        <p:txBody>
          <a:bodyPr/>
          <a:lstStyle/>
          <a:p>
            <a:r>
              <a:rPr lang="en-US" sz="2800" dirty="0" smtClean="0">
                <a:cs typeface="AvenirNext LT Pro Thin"/>
              </a:rPr>
              <a:t>Kristian Ekenes and David Bayer</a:t>
            </a:r>
            <a:endParaRPr lang="en-US" sz="2800" dirty="0">
              <a:cs typeface="AvenirNext LT Pro Thin"/>
            </a:endParaRPr>
          </a:p>
        </p:txBody>
      </p:sp>
      <p:cxnSp>
        <p:nvCxnSpPr>
          <p:cNvPr id="9" name="Straight Connector 8"/>
          <p:cNvCxnSpPr/>
          <p:nvPr/>
        </p:nvCxnSpPr>
        <p:spPr bwMode="auto">
          <a:xfrm>
            <a:off x="4964465" y="4626041"/>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smtClean="0">
                <a:ln>
                  <a:noFill/>
                </a:ln>
                <a:effectLst/>
                <a:uLnTx/>
                <a:uFillTx/>
                <a:latin typeface="Arial"/>
                <a:ea typeface="ＭＳ Ｐゴシック"/>
                <a:cs typeface="Arial"/>
              </a:rPr>
              <a:t>March 8–11, 2016 | Palm Springs, CA</a:t>
            </a:r>
            <a:endParaRPr kumimoji="0" lang="en-US" sz="1500" b="0" i="0" u="none" strike="noStrike" kern="1200" cap="none" spc="0" normalizeH="0" baseline="0" noProof="0" dirty="0">
              <a:ln>
                <a:noFill/>
              </a:ln>
              <a:effectLst/>
              <a:uLnTx/>
              <a:uFillTx/>
              <a:latin typeface="Arial"/>
              <a:ea typeface="ＭＳ Ｐゴシック"/>
              <a:cs typeface="Arial"/>
            </a:endParaRP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smtClean="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147677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sz="2400" dirty="0" smtClean="0"/>
              <a:t>Generalize</a:t>
            </a:r>
          </a:p>
          <a:p>
            <a:r>
              <a:rPr lang="en-US" sz="2400" dirty="0" smtClean="0"/>
              <a:t>Densify</a:t>
            </a:r>
          </a:p>
          <a:p>
            <a:r>
              <a:rPr lang="en-US" sz="2400" dirty="0" err="1" smtClean="0"/>
              <a:t>ConvexHull</a:t>
            </a:r>
            <a:endParaRPr lang="en-US" sz="2400" dirty="0" smtClean="0"/>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smtClean="0"/>
              <a:t>Rotate</a:t>
            </a:r>
            <a:endParaRPr lang="en-US" sz="2400" dirty="0"/>
          </a:p>
          <a:p>
            <a:pPr marL="285750" indent="-285750"/>
            <a:r>
              <a:rPr lang="en-US" sz="2400" dirty="0"/>
              <a:t>Flip</a:t>
            </a:r>
          </a:p>
          <a:p>
            <a:pPr marL="0" indent="0">
              <a:buNone/>
            </a:pPr>
            <a:endParaRPr lang="en-US" dirty="0"/>
          </a:p>
          <a:p>
            <a:endParaRPr lang="en-US" dirty="0" smtClean="0"/>
          </a:p>
          <a:p>
            <a:pPr marL="0" indent="0">
              <a:buFont typeface="Arial"/>
              <a:buNone/>
            </a:pPr>
            <a:endParaRPr lang="en-US" dirty="0" smtClean="0"/>
          </a:p>
          <a:p>
            <a:endParaRPr lang="en-US"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pic>
        <p:nvPicPr>
          <p:cNvPr id="2" name="Picture 1" descr="Screen Shot 2016-02-26 at 2.1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0" y="3430461"/>
            <a:ext cx="7874000" cy="3062414"/>
          </a:xfrm>
          <a:prstGeom prst="rect">
            <a:avLst/>
          </a:prstGeom>
        </p:spPr>
      </p:pic>
      <p:sp>
        <p:nvSpPr>
          <p:cNvPr id="4" name="Rectangle 3"/>
          <p:cNvSpPr/>
          <p:nvPr/>
        </p:nvSpPr>
        <p:spPr>
          <a:xfrm>
            <a:off x="8479054" y="3483920"/>
            <a:ext cx="2442946" cy="461665"/>
          </a:xfrm>
          <a:prstGeom prst="rect">
            <a:avLst/>
          </a:prstGeom>
        </p:spPr>
        <p:txBody>
          <a:bodyPr wrap="none">
            <a:spAutoFit/>
          </a:bodyPr>
          <a:lstStyle/>
          <a:p>
            <a:r>
              <a:rPr lang="en-US" sz="2400" dirty="0" err="1" smtClean="0"/>
              <a:t>geodesicDensify</a:t>
            </a:r>
            <a:endParaRPr lang="en-US" dirty="0"/>
          </a:p>
        </p:txBody>
      </p:sp>
    </p:spTree>
    <p:extLst>
      <p:ext uri="{BB962C8B-B14F-4D97-AF65-F5344CB8AC3E}">
        <p14:creationId xmlns:p14="http://schemas.microsoft.com/office/powerpoint/2010/main" val="11631427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1793398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Encoding </a:t>
            </a:r>
          </a:p>
          <a:p>
            <a:pPr algn="l" eaLnBrk="0" hangingPunct="0">
              <a:lnSpc>
                <a:spcPts val="1800"/>
              </a:lnSpc>
            </a:pPr>
            <a:r>
              <a:rPr lang="en-GB" sz="1600" b="1" dirty="0" smtClean="0"/>
              <a:t>Geometry </a:t>
            </a:r>
          </a:p>
          <a:p>
            <a:pPr algn="l" eaLnBrk="0" hangingPunct="0">
              <a:lnSpc>
                <a:spcPts val="1800"/>
              </a:lnSpc>
            </a:pPr>
            <a:r>
              <a:rPr lang="en-GB" sz="1600" b="1" dirty="0" smtClean="0"/>
              <a:t>as JSON</a:t>
            </a:r>
          </a:p>
          <a:p>
            <a:pPr algn="l" eaLnBrk="0" hangingPunct="0">
              <a:lnSpc>
                <a:spcPts val="1800"/>
              </a:lnSpc>
            </a:pPr>
            <a:endParaRPr lang="en-GB" sz="1600" b="1" dirty="0"/>
          </a:p>
          <a:p>
            <a:pPr algn="l" eaLnBrk="0" hangingPunct="0">
              <a:lnSpc>
                <a:spcPts val="1800"/>
              </a:lnSpc>
            </a:pPr>
            <a:r>
              <a:rPr lang="en-GB" sz="1600" b="1" dirty="0" smtClean="0"/>
              <a:t>5ms</a:t>
            </a: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Running Geometry </a:t>
            </a:r>
          </a:p>
          <a:p>
            <a:pPr algn="l" eaLnBrk="0" hangingPunct="0">
              <a:lnSpc>
                <a:spcPts val="1800"/>
              </a:lnSpc>
            </a:pPr>
            <a:r>
              <a:rPr lang="en-GB" sz="1600" b="1" dirty="0" smtClean="0"/>
              <a:t>Operation</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100+ </a:t>
            </a:r>
            <a:r>
              <a:rPr lang="en-GB" sz="1600" b="1" dirty="0" err="1" smtClean="0"/>
              <a:t>ms</a:t>
            </a:r>
            <a:endParaRPr lang="en-GB" sz="1600" b="1" dirty="0" smtClean="0"/>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Response back </a:t>
            </a:r>
          </a:p>
          <a:p>
            <a:pPr algn="l" eaLnBrk="0" hangingPunct="0">
              <a:lnSpc>
                <a:spcPts val="1800"/>
              </a:lnSpc>
            </a:pPr>
            <a:r>
              <a:rPr lang="en-GB" sz="1600" b="1" dirty="0" smtClean="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Decoding</a:t>
            </a:r>
          </a:p>
          <a:p>
            <a:pPr algn="l" eaLnBrk="0" hangingPunct="0">
              <a:lnSpc>
                <a:spcPts val="1800"/>
              </a:lnSpc>
            </a:pPr>
            <a:r>
              <a:rPr lang="en-GB" sz="1600" b="1" dirty="0" smtClean="0"/>
              <a:t>Response</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5ms</a:t>
            </a: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9498491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012914" y="3726739"/>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smtClean="0"/>
              <a:t>Running Geometry Operation</a:t>
            </a:r>
          </a:p>
          <a:p>
            <a:pPr algn="l" eaLnBrk="0" hangingPunct="0">
              <a:lnSpc>
                <a:spcPts val="1800"/>
              </a:lnSpc>
            </a:pPr>
            <a:endParaRPr lang="en-GB" sz="2000" b="1" dirty="0" smtClean="0"/>
          </a:p>
          <a:p>
            <a:pPr algn="l" eaLnBrk="0" hangingPunct="0">
              <a:lnSpc>
                <a:spcPts val="1800"/>
              </a:lnSpc>
            </a:pPr>
            <a:endParaRPr lang="en-GB" sz="2000" b="1" dirty="0"/>
          </a:p>
          <a:p>
            <a:pPr algn="l" eaLnBrk="0" hangingPunct="0">
              <a:lnSpc>
                <a:spcPts val="1800"/>
              </a:lnSpc>
            </a:pPr>
            <a:r>
              <a:rPr lang="en-GB" sz="2000" b="1" dirty="0"/>
              <a:t>2</a:t>
            </a:r>
            <a:r>
              <a:rPr lang="en-GB" sz="2000" b="1" dirty="0" smtClean="0"/>
              <a:t>00+ </a:t>
            </a:r>
            <a:r>
              <a:rPr lang="en-GB" sz="2000" b="1" dirty="0" err="1" smtClean="0"/>
              <a:t>ms</a:t>
            </a:r>
            <a:endParaRPr lang="en-GB" sz="2000" b="1" dirty="0" smtClean="0"/>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069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5969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Tree>
    <p:extLst>
      <p:ext uri="{BB962C8B-B14F-4D97-AF65-F5344CB8AC3E}">
        <p14:creationId xmlns:p14="http://schemas.microsoft.com/office/powerpoint/2010/main" val="1471873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994006"/>
            <a:ext cx="8683723" cy="1477328"/>
          </a:xfrm>
        </p:spPr>
        <p:txBody>
          <a:bodyPr/>
          <a:lstStyle/>
          <a:p>
            <a:r>
              <a:rPr lang="en-GB" dirty="0" smtClean="0"/>
              <a:t>Writing Apps with the Geometry Engine</a:t>
            </a:r>
            <a:endParaRPr lang="en-GB" dirty="0"/>
          </a:p>
        </p:txBody>
      </p:sp>
    </p:spTree>
    <p:extLst>
      <p:ext uri="{BB962C8B-B14F-4D97-AF65-F5344CB8AC3E}">
        <p14:creationId xmlns:p14="http://schemas.microsoft.com/office/powerpoint/2010/main" val="693151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Engine : Writing Code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the methods</a:t>
            </a:r>
            <a:endParaRPr lang="en-US" sz="2400" dirty="0"/>
          </a:p>
        </p:txBody>
      </p:sp>
      <p:sp>
        <p:nvSpPr>
          <p:cNvPr id="2" name="TextBox 1"/>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922147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Service : Code Comparison </a:t>
            </a:r>
            <a:endParaRPr lang="en-US" sz="3600" dirty="0"/>
          </a:p>
        </p:txBody>
      </p:sp>
      <p:sp>
        <p:nvSpPr>
          <p:cNvPr id="2" name="TextBox 1"/>
          <p:cNvSpPr txBox="1"/>
          <p:nvPr/>
        </p:nvSpPr>
        <p:spPr>
          <a:xfrm>
            <a:off x="1625600" y="1432103"/>
            <a:ext cx="7871691" cy="4859385"/>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“esri/tasks/</a:t>
            </a:r>
            <a:r>
              <a:rPr lang="en-GB" dirty="0" err="1" smtClean="0">
                <a:solidFill>
                  <a:schemeClr val="bg1"/>
                </a:solidFill>
              </a:rPr>
              <a:t>GeometryService</a:t>
            </a:r>
            <a:r>
              <a:rPr lang="en-GB" dirty="0" smtClean="0">
                <a:solidFill>
                  <a:schemeClr val="bg1"/>
                </a:solidFill>
              </a:rPr>
              <a:t>”, “esri/tasks/</a:t>
            </a:r>
            <a:r>
              <a:rPr lang="en-GB" dirty="0" err="1" smtClean="0">
                <a:solidFill>
                  <a:schemeClr val="bg1"/>
                </a:solidFill>
              </a:rPr>
              <a:t>BufferParameters</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GeometryService</a:t>
            </a:r>
            <a:r>
              <a:rPr lang="en-GB" dirty="0" smtClean="0">
                <a:solidFill>
                  <a:schemeClr val="bg1"/>
                </a:solidFill>
              </a:rPr>
              <a:t>, </a:t>
            </a:r>
            <a:r>
              <a:rPr lang="en-GB" dirty="0" err="1" smtClean="0">
                <a:solidFill>
                  <a:schemeClr val="bg1"/>
                </a:solidFill>
              </a:rPr>
              <a:t>BufferParameters</a:t>
            </a:r>
            <a:r>
              <a:rPr lang="en-GB" dirty="0" smtClean="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smtClean="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smtClean="0">
                <a:solidFill>
                  <a:srgbClr val="FF6600"/>
                </a:solidFill>
              </a:rPr>
              <a:t>geomService</a:t>
            </a:r>
            <a:r>
              <a:rPr lang="en-GB" dirty="0" smtClean="0">
                <a:solidFill>
                  <a:srgbClr val="FF6600"/>
                </a:solidFill>
              </a:rPr>
              <a:t> </a:t>
            </a:r>
            <a:r>
              <a:rPr lang="en-GB" dirty="0" smtClean="0">
                <a:solidFill>
                  <a:schemeClr val="bg1"/>
                </a:solidFill>
              </a:rPr>
              <a:t>=</a:t>
            </a:r>
            <a:r>
              <a:rPr lang="en-GB" dirty="0" smtClean="0">
                <a:solidFill>
                  <a:srgbClr val="FF6600"/>
                </a:solidFill>
              </a:rPr>
              <a:t> </a:t>
            </a:r>
            <a:r>
              <a:rPr lang="en-GB" dirty="0">
                <a:solidFill>
                  <a:schemeClr val="bg1"/>
                </a:solidFill>
              </a:rPr>
              <a:t>new </a:t>
            </a:r>
            <a:r>
              <a:rPr lang="en-GB" dirty="0" err="1" smtClean="0">
                <a:solidFill>
                  <a:schemeClr val="bg1"/>
                </a:solidFill>
              </a:rPr>
              <a:t>GeometryService</a:t>
            </a:r>
            <a:r>
              <a:rPr lang="en-GB" dirty="0" smtClean="0">
                <a:solidFill>
                  <a:schemeClr val="bg1"/>
                </a:solidFill>
              </a:rPr>
              <a:t>("//.../</a:t>
            </a:r>
            <a:r>
              <a:rPr lang="en-GB" dirty="0" err="1" smtClean="0">
                <a:solidFill>
                  <a:schemeClr val="bg1"/>
                </a:solidFill>
              </a:rPr>
              <a:t>GeometryServer</a:t>
            </a:r>
            <a:r>
              <a:rPr lang="en-GB" dirty="0" smtClean="0">
                <a:solidFill>
                  <a:schemeClr val="bg1"/>
                </a:solidFill>
              </a:rPr>
              <a:t>");</a:t>
            </a: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a:t>
            </a:r>
            <a:r>
              <a:rPr lang="en-GB" dirty="0" smtClean="0">
                <a:solidFill>
                  <a:schemeClr val="bg1"/>
                </a:solidFill>
              </a:rPr>
              <a:t>new </a:t>
            </a:r>
            <a:r>
              <a:rPr lang="en-GB" dirty="0" err="1" smtClean="0">
                <a:solidFill>
                  <a:schemeClr val="bg1"/>
                </a:solidFill>
              </a:rPr>
              <a:t>BufferParameters</a:t>
            </a:r>
            <a:r>
              <a:rPr lang="en-GB" dirty="0">
                <a:solidFill>
                  <a:schemeClr val="bg1"/>
                </a:solidFill>
              </a:rPr>
              <a:t>();</a:t>
            </a:r>
            <a:endParaRPr lang="en-GB" dirty="0" smtClean="0">
              <a:solidFill>
                <a:schemeClr val="bg1"/>
              </a:solidFill>
            </a:endParaRPr>
          </a:p>
          <a:p>
            <a:pPr eaLnBrk="0" hangingPunct="0">
              <a:spcAft>
                <a:spcPts val="200"/>
              </a:spcAft>
            </a:pPr>
            <a:r>
              <a:rPr lang="en-GB" dirty="0" smtClean="0">
                <a:solidFill>
                  <a:srgbClr val="FF6600"/>
                </a:solidFill>
              </a:rPr>
              <a:t>      </a:t>
            </a:r>
            <a:r>
              <a:rPr lang="en-GB" dirty="0" err="1" smtClean="0">
                <a:solidFill>
                  <a:srgbClr val="FF6600"/>
                </a:solidFill>
              </a:rPr>
              <a:t>bufferParams.</a:t>
            </a:r>
            <a:r>
              <a:rPr lang="en-GB" dirty="0" err="1" smtClean="0">
                <a:solidFill>
                  <a:schemeClr val="bg1"/>
                </a:solidFill>
              </a:rPr>
              <a:t>geometries</a:t>
            </a:r>
            <a:r>
              <a:rPr lang="en-GB" dirty="0" smtClean="0">
                <a:solidFill>
                  <a:srgbClr val="FF6600"/>
                </a:solidFill>
              </a:rPr>
              <a:t> </a:t>
            </a:r>
            <a:r>
              <a:rPr lang="en-GB" dirty="0">
                <a:solidFill>
                  <a:schemeClr val="bg1"/>
                </a:solidFill>
              </a:rPr>
              <a:t>= </a:t>
            </a:r>
            <a:r>
              <a:rPr lang="en-GB" dirty="0" smtClean="0">
                <a:solidFill>
                  <a:schemeClr val="bg1"/>
                </a:solidFill>
              </a:rPr>
              <a:t>[</a:t>
            </a:r>
            <a:r>
              <a:rPr lang="en-GB" dirty="0" err="1" smtClean="0">
                <a:solidFill>
                  <a:schemeClr val="bg1"/>
                </a:solidFill>
              </a:rPr>
              <a:t>mapPoint</a:t>
            </a:r>
            <a:r>
              <a:rPr lang="en-GB" dirty="0" smtClean="0">
                <a:solidFill>
                  <a:schemeClr val="bg1"/>
                </a:solidFill>
              </a:rPr>
              <a:t>]  </a:t>
            </a:r>
            <a:endParaRPr lang="en-GB" dirty="0">
              <a:solidFill>
                <a:schemeClr val="bg1"/>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distances</a:t>
            </a:r>
            <a:r>
              <a:rPr lang="en-GB" dirty="0" smtClean="0">
                <a:solidFill>
                  <a:srgbClr val="FF6600"/>
                </a:solidFill>
              </a:rPr>
              <a:t> </a:t>
            </a:r>
            <a:r>
              <a:rPr lang="en-GB" dirty="0">
                <a:solidFill>
                  <a:schemeClr val="bg1"/>
                </a:solidFill>
              </a:rPr>
              <a:t>= </a:t>
            </a:r>
            <a:r>
              <a:rPr lang="en-GB" dirty="0" smtClean="0">
                <a:solidFill>
                  <a:schemeClr val="bg1"/>
                </a:solidFill>
              </a:rPr>
              <a:t>[10]</a:t>
            </a:r>
          </a:p>
          <a:p>
            <a:pPr eaLnBrk="0" hangingPunct="0">
              <a:spcAft>
                <a:spcPts val="200"/>
              </a:spcAft>
            </a:pPr>
            <a:r>
              <a:rPr lang="en-GB" dirty="0" smtClean="0">
                <a:solidFill>
                  <a:schemeClr val="bg1"/>
                </a:solidFill>
              </a:rPr>
              <a:t>      </a:t>
            </a:r>
            <a:r>
              <a:rPr lang="en-GB" dirty="0" err="1" smtClean="0">
                <a:solidFill>
                  <a:srgbClr val="FF6600"/>
                </a:solidFill>
              </a:rPr>
              <a:t>bufferParams.</a:t>
            </a:r>
            <a:r>
              <a:rPr lang="en-GB" dirty="0" err="1" smtClean="0">
                <a:solidFill>
                  <a:schemeClr val="bg1"/>
                </a:solidFill>
              </a:rPr>
              <a:t>unit</a:t>
            </a:r>
            <a:r>
              <a:rPr lang="en-GB" dirty="0" smtClean="0">
                <a:solidFill>
                  <a:srgbClr val="FF6600"/>
                </a:solidFill>
              </a:rPr>
              <a:t> </a:t>
            </a:r>
            <a:r>
              <a:rPr lang="en-GB" dirty="0">
                <a:solidFill>
                  <a:schemeClr val="bg1"/>
                </a:solidFill>
              </a:rPr>
              <a:t>= </a:t>
            </a:r>
            <a:r>
              <a:rPr lang="en-GB" dirty="0" err="1" smtClean="0">
                <a:solidFill>
                  <a:schemeClr val="bg1"/>
                </a:solidFill>
              </a:rPr>
              <a:t>GeometryService.UNIT_MILE</a:t>
            </a:r>
            <a:r>
              <a:rPr lang="en-GB" dirty="0" smtClean="0">
                <a:solidFill>
                  <a:schemeClr val="bg1"/>
                </a:solidFill>
              </a:rPr>
              <a:t>;</a:t>
            </a:r>
          </a:p>
          <a:p>
            <a:pPr eaLnBrk="0" hangingPunct="0">
              <a:spcAft>
                <a:spcPts val="200"/>
              </a:spcAft>
            </a:pP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outSpatialReference</a:t>
            </a:r>
            <a:r>
              <a:rPr lang="en-GB" dirty="0" smtClean="0">
                <a:solidFill>
                  <a:srgbClr val="FF6600"/>
                </a:solidFill>
              </a:rPr>
              <a:t> </a:t>
            </a:r>
            <a:r>
              <a:rPr lang="en-GB" dirty="0">
                <a:solidFill>
                  <a:schemeClr val="bg1"/>
                </a:solidFill>
              </a:rPr>
              <a:t>= </a:t>
            </a:r>
            <a:r>
              <a:rPr lang="en-GB" dirty="0" err="1" smtClean="0">
                <a:solidFill>
                  <a:schemeClr val="bg1"/>
                </a:solidFill>
              </a:rPr>
              <a:t>map.spatialReference</a:t>
            </a:r>
            <a:r>
              <a:rPr lang="en-GB" dirty="0" smtClean="0">
                <a:solidFill>
                  <a:schemeClr val="bg1"/>
                </a:solidFill>
              </a:rPr>
              <a:t>;</a:t>
            </a:r>
            <a:endParaRPr lang="en-GB" dirty="0">
              <a:solidFill>
                <a:schemeClr val="bg1"/>
              </a:solidFill>
            </a:endParaRPr>
          </a:p>
          <a:p>
            <a:pPr eaLnBrk="0" hangingPunct="0">
              <a:spcAft>
                <a:spcPts val="200"/>
              </a:spcAft>
            </a:pPr>
            <a:endParaRPr lang="en-GB" dirty="0" smtClean="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geomService.</a:t>
            </a:r>
            <a:r>
              <a:rPr lang="en-GB" dirty="0" err="1" smtClean="0">
                <a:solidFill>
                  <a:schemeClr val="bg1"/>
                </a:solidFill>
              </a:rPr>
              <a:t>buffer</a:t>
            </a:r>
            <a:r>
              <a:rPr lang="en-GB" dirty="0" smtClean="0">
                <a:solidFill>
                  <a:schemeClr val="bg1"/>
                </a:solidFill>
              </a:rPr>
              <a:t>( </a:t>
            </a:r>
            <a:r>
              <a:rPr lang="en-GB" dirty="0" err="1" smtClean="0">
                <a:solidFill>
                  <a:schemeClr val="bg1"/>
                </a:solidFill>
              </a:rPr>
              <a:t>bufferParams</a:t>
            </a:r>
            <a:r>
              <a:rPr lang="en-GB" dirty="0" smtClean="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p>
          <a:p>
            <a:pPr eaLnBrk="0" hangingPunct="0">
              <a:spcAft>
                <a:spcPts val="200"/>
              </a:spcAft>
            </a:pPr>
            <a:r>
              <a:rPr lang="en-GB" dirty="0">
                <a:solidFill>
                  <a:schemeClr val="bg2">
                    <a:lumMod val="75000"/>
                  </a:schemeClr>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0497809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 Editing App</a:t>
            </a:r>
            <a:endParaRPr lang="en-GB" dirty="0"/>
          </a:p>
        </p:txBody>
      </p:sp>
    </p:spTree>
    <p:extLst>
      <p:ext uri="{BB962C8B-B14F-4D97-AF65-F5344CB8AC3E}">
        <p14:creationId xmlns:p14="http://schemas.microsoft.com/office/powerpoint/2010/main" val="687122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Analysis Apps</a:t>
            </a:r>
            <a:endParaRPr lang="en-GB" dirty="0"/>
          </a:p>
        </p:txBody>
      </p:sp>
    </p:spTree>
    <p:extLst>
      <p:ext uri="{BB962C8B-B14F-4D97-AF65-F5344CB8AC3E}">
        <p14:creationId xmlns:p14="http://schemas.microsoft.com/office/powerpoint/2010/main" val="3360959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5079618"/>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r>
              <a:rPr lang="en-US" sz="2400" dirty="0" smtClean="0"/>
              <a:t>Coding with the Geometry Engine</a:t>
            </a:r>
          </a:p>
          <a:p>
            <a:pPr lvl="1"/>
            <a:r>
              <a:rPr lang="en-US" sz="2000" dirty="0" smtClean="0"/>
              <a:t>How to use the Geometry Engine</a:t>
            </a:r>
          </a:p>
          <a:p>
            <a:r>
              <a:rPr lang="en-US" sz="2400" dirty="0" smtClean="0"/>
              <a:t>Geometry Engine Internals</a:t>
            </a:r>
            <a:endParaRPr lang="en-US" sz="2400" dirty="0"/>
          </a:p>
          <a:p>
            <a:pPr lvl="1"/>
            <a:r>
              <a:rPr lang="en-US" sz="2000" dirty="0" smtClean="0"/>
              <a:t>Spatial Reference Tolerance</a:t>
            </a:r>
            <a:endParaRPr lang="en-US" sz="2000" dirty="0"/>
          </a:p>
          <a:p>
            <a:pPr lvl="1"/>
            <a:r>
              <a:rPr lang="en-US" sz="2000" dirty="0" err="1" smtClean="0"/>
              <a:t>Async</a:t>
            </a:r>
            <a:r>
              <a:rPr lang="en-US" sz="2000" dirty="0" smtClean="0"/>
              <a:t> Architecture</a:t>
            </a:r>
            <a:endParaRPr lang="en-US" sz="2400" dirty="0" smtClean="0"/>
          </a:p>
          <a:p>
            <a:r>
              <a:rPr lang="en-US" sz="2400" dirty="0" smtClean="0"/>
              <a:t>When to use the Geometry Engine</a:t>
            </a:r>
            <a:endParaRPr lang="en-US" sz="2000" dirty="0" smtClean="0"/>
          </a:p>
          <a:p>
            <a:pPr lvl="1"/>
            <a:r>
              <a:rPr lang="en-US" sz="2000" dirty="0" smtClean="0"/>
              <a:t>Where will it make a difference to your app</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5332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You can use </a:t>
            </a:r>
            <a:r>
              <a:rPr lang="en-GB" dirty="0" err="1" smtClean="0"/>
              <a:t>GeometryEngine</a:t>
            </a:r>
            <a:r>
              <a:rPr lang="en-GB" dirty="0" smtClean="0"/>
              <a:t> </a:t>
            </a:r>
            <a:r>
              <a:rPr lang="en-GB" dirty="0" err="1" smtClean="0"/>
              <a:t>Async</a:t>
            </a:r>
            <a:endParaRPr lang="en-GB" dirty="0"/>
          </a:p>
        </p:txBody>
      </p:sp>
      <p:sp>
        <p:nvSpPr>
          <p:cNvPr id="3" name="Title 2"/>
          <p:cNvSpPr>
            <a:spLocks noGrp="1"/>
          </p:cNvSpPr>
          <p:nvPr>
            <p:ph type="title"/>
          </p:nvPr>
        </p:nvSpPr>
        <p:spPr>
          <a:xfrm>
            <a:off x="914400" y="1994006"/>
            <a:ext cx="9398000" cy="1477328"/>
          </a:xfrm>
        </p:spPr>
        <p:txBody>
          <a:bodyPr/>
          <a:lstStyle/>
          <a:p>
            <a:r>
              <a:rPr lang="en-GB" dirty="0" smtClean="0"/>
              <a:t>Synchronous versus Asynchronous</a:t>
            </a:r>
            <a:endParaRPr lang="en-GB" dirty="0"/>
          </a:p>
        </p:txBody>
      </p:sp>
    </p:spTree>
    <p:extLst>
      <p:ext uri="{BB962C8B-B14F-4D97-AF65-F5344CB8AC3E}">
        <p14:creationId xmlns:p14="http://schemas.microsoft.com/office/powerpoint/2010/main" val="3198417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35572"/>
            <a:ext cx="10826496" cy="615553"/>
          </a:xfrm>
        </p:spPr>
        <p:txBody>
          <a:bodyPr/>
          <a:lstStyle/>
          <a:p>
            <a:r>
              <a:rPr lang="en-US" sz="4000" dirty="0" smtClean="0"/>
              <a:t>Geometry Engine </a:t>
            </a:r>
            <a:r>
              <a:rPr lang="en-US" sz="4000" dirty="0" err="1" smtClean="0"/>
              <a:t>Async</a:t>
            </a:r>
            <a:endParaRPr lang="en-US" sz="4000" dirty="0"/>
          </a:p>
        </p:txBody>
      </p:sp>
      <p:sp>
        <p:nvSpPr>
          <p:cNvPr id="12" name="Content Placeholder 11"/>
          <p:cNvSpPr>
            <a:spLocks noGrp="1"/>
          </p:cNvSpPr>
          <p:nvPr>
            <p:ph sz="quarter" idx="12"/>
          </p:nvPr>
        </p:nvSpPr>
        <p:spPr>
          <a:xfrm>
            <a:off x="914400" y="1467857"/>
            <a:ext cx="10369296" cy="4025896"/>
          </a:xfrm>
        </p:spPr>
        <p:txBody>
          <a:bodyPr/>
          <a:lstStyle/>
          <a:p>
            <a:r>
              <a:rPr lang="en-US" sz="2800" dirty="0" smtClean="0"/>
              <a:t>Asynchronous Geometry Engine</a:t>
            </a:r>
          </a:p>
          <a:p>
            <a:pPr lvl="1"/>
            <a:r>
              <a:rPr lang="en-US" sz="2400" dirty="0" smtClean="0"/>
              <a:t>Uses Web Workers to perform Geometry Engine</a:t>
            </a:r>
          </a:p>
          <a:p>
            <a:pPr lvl="1"/>
            <a:r>
              <a:rPr lang="en-US" sz="2400" dirty="0" smtClean="0"/>
              <a:t>Operations return Promises.</a:t>
            </a:r>
          </a:p>
          <a:p>
            <a:r>
              <a:rPr lang="en-US" sz="2800" dirty="0" smtClean="0"/>
              <a:t>Benefits</a:t>
            </a:r>
          </a:p>
          <a:p>
            <a:pPr lvl="1"/>
            <a:r>
              <a:rPr lang="en-US" sz="2400" dirty="0" smtClean="0"/>
              <a:t>Browser is not blocked whilst operations run</a:t>
            </a:r>
          </a:p>
          <a:p>
            <a:pPr lvl="1"/>
            <a:r>
              <a:rPr lang="en-US" sz="2400" dirty="0" smtClean="0"/>
              <a:t>Greater throughput. Operations can run in parallel</a:t>
            </a:r>
          </a:p>
          <a:p>
            <a:pPr lvl="1"/>
            <a:r>
              <a:rPr lang="en-US" sz="2400" dirty="0" smtClean="0"/>
              <a:t>Easier substitution of existing </a:t>
            </a:r>
            <a:r>
              <a:rPr lang="en-US" sz="2400" dirty="0" err="1" smtClean="0"/>
              <a:t>GeometryService</a:t>
            </a:r>
            <a:r>
              <a:rPr lang="en-US" sz="2400" dirty="0" smtClean="0"/>
              <a:t> code</a:t>
            </a:r>
          </a:p>
          <a:p>
            <a:r>
              <a:rPr lang="en-US" sz="2800" dirty="0" smtClean="0"/>
              <a:t>Drawbacks</a:t>
            </a:r>
          </a:p>
          <a:p>
            <a:pPr lvl="1"/>
            <a:r>
              <a:rPr lang="en-US" sz="2400" dirty="0" smtClean="0"/>
              <a:t>Older Browsers do not support </a:t>
            </a:r>
            <a:r>
              <a:rPr lang="en-US" sz="2400" dirty="0" err="1" smtClean="0"/>
              <a:t>WebWorkers</a:t>
            </a:r>
            <a:endParaRPr lang="en-US" sz="2400" dirty="0" smtClean="0"/>
          </a:p>
          <a:p>
            <a:pPr lvl="1"/>
            <a:endParaRPr lang="en-US" sz="2400" dirty="0" smtClean="0"/>
          </a:p>
          <a:p>
            <a:pPr marL="0" indent="0">
              <a:buNone/>
            </a:pPr>
            <a:endParaRPr lang="en-US" sz="2800" dirty="0"/>
          </a:p>
          <a:p>
            <a:endParaRPr lang="en-US" sz="2800" dirty="0"/>
          </a:p>
        </p:txBody>
      </p:sp>
    </p:spTree>
    <p:extLst>
      <p:ext uri="{BB962C8B-B14F-4D97-AF65-F5344CB8AC3E}">
        <p14:creationId xmlns:p14="http://schemas.microsoft.com/office/powerpoint/2010/main" val="1320406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
        <p:nvSpPr>
          <p:cNvPr id="13" name="Rectangle 12"/>
          <p:cNvSpPr/>
          <p:nvPr/>
        </p:nvSpPr>
        <p:spPr>
          <a:xfrm>
            <a:off x="163888" y="6408075"/>
            <a:ext cx="6342301"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Buffer 500 points: GeometryEngine vs GeometryService </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6671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What is the geometry engine doing for me!</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Geometry Engine Internals</a:t>
            </a:r>
            <a:endParaRPr lang="en-GB" sz="4400" dirty="0"/>
          </a:p>
        </p:txBody>
      </p:sp>
    </p:spTree>
    <p:extLst>
      <p:ext uri="{BB962C8B-B14F-4D97-AF65-F5344CB8AC3E}">
        <p14:creationId xmlns:p14="http://schemas.microsoft.com/office/powerpoint/2010/main" val="3570844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61793"/>
            <a:ext cx="10826496" cy="615553"/>
          </a:xfrm>
        </p:spPr>
        <p:txBody>
          <a:bodyPr/>
          <a:lstStyle/>
          <a:p>
            <a:r>
              <a:rPr lang="en-US" sz="4000" dirty="0" smtClean="0"/>
              <a:t>Spatial Tolerance</a:t>
            </a:r>
            <a:endParaRPr lang="en-US" sz="4000" dirty="0"/>
          </a:p>
        </p:txBody>
      </p:sp>
      <p:grpSp>
        <p:nvGrpSpPr>
          <p:cNvPr id="29" name="Group 28"/>
          <p:cNvGrpSpPr/>
          <p:nvPr/>
        </p:nvGrpSpPr>
        <p:grpSpPr>
          <a:xfrm>
            <a:off x="6596743" y="2345025"/>
            <a:ext cx="2222047" cy="130629"/>
            <a:chOff x="5225143" y="2375505"/>
            <a:chExt cx="2222047" cy="130629"/>
          </a:xfrm>
        </p:grpSpPr>
        <p:cxnSp>
          <p:nvCxnSpPr>
            <p:cNvPr id="5" name="Straight Connector 4"/>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Oval 18"/>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p:cNvGrpSpPr/>
          <p:nvPr/>
        </p:nvGrpSpPr>
        <p:grpSpPr>
          <a:xfrm>
            <a:off x="9087123" y="2345025"/>
            <a:ext cx="2222047" cy="130629"/>
            <a:chOff x="5225143" y="2375505"/>
            <a:chExt cx="2222047" cy="130629"/>
          </a:xfrm>
        </p:grpSpPr>
        <p:cxnSp>
          <p:nvCxnSpPr>
            <p:cNvPr id="32" name="Straight Connector 31"/>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Oval 32"/>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Oval 3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p:cNvGrpSpPr/>
          <p:nvPr/>
        </p:nvGrpSpPr>
        <p:grpSpPr>
          <a:xfrm>
            <a:off x="6596743" y="4019820"/>
            <a:ext cx="2222047" cy="130629"/>
            <a:chOff x="5225143" y="2375505"/>
            <a:chExt cx="2222047" cy="130629"/>
          </a:xfrm>
        </p:grpSpPr>
        <p:cxnSp>
          <p:nvCxnSpPr>
            <p:cNvPr id="36" name="Straight Connector 35"/>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7" name="Oval 36"/>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9" name="Group 38"/>
          <p:cNvGrpSpPr/>
          <p:nvPr/>
        </p:nvGrpSpPr>
        <p:grpSpPr>
          <a:xfrm>
            <a:off x="9087123" y="4019820"/>
            <a:ext cx="2222047" cy="130629"/>
            <a:chOff x="5225143" y="2375505"/>
            <a:chExt cx="2222047" cy="130629"/>
          </a:xfrm>
        </p:grpSpPr>
        <p:cxnSp>
          <p:nvCxnSpPr>
            <p:cNvPr id="40" name="Straight Connector 39"/>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1" name="Oval 40"/>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2" name="Oval 41"/>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43" name="Oval 42"/>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46" name="Straight Connector 45"/>
          <p:cNvCxnSpPr>
            <a:endCxn id="50"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7" name="Oval 46"/>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8" name="Oval 47"/>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0" name="Oval 49"/>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2" name="Straight Connector 51"/>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4" name="Down Arrow 53"/>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5" name="Down Arrow 54"/>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6" name="Oval 55"/>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9" name="Straight Arrow Connector 58"/>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TextBox 62"/>
          <p:cNvSpPr txBox="1"/>
          <p:nvPr/>
        </p:nvSpPr>
        <p:spPr>
          <a:xfrm>
            <a:off x="467674" y="5574253"/>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smtClean="0">
                <a:ea typeface="+mn-ea"/>
                <a:cs typeface="+mn-cs"/>
              </a:rPr>
              <a:t>XY Tolerance = 0.001</a:t>
            </a:r>
          </a:p>
        </p:txBody>
      </p:sp>
      <p:sp>
        <p:nvSpPr>
          <p:cNvPr id="64" name="Text Placeholder 10"/>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Spatial References have different Tolerances.</a:t>
            </a:r>
          </a:p>
          <a:p>
            <a:r>
              <a:rPr lang="en-US" sz="2400" dirty="0" err="1" smtClean="0"/>
              <a:t>GeometryEngine</a:t>
            </a:r>
            <a:r>
              <a:rPr lang="en-US" sz="2400" dirty="0" smtClean="0"/>
              <a:t> uses X/Y Tolerance </a:t>
            </a:r>
          </a:p>
          <a:p>
            <a:r>
              <a:rPr lang="en-US" sz="2400" dirty="0" smtClean="0"/>
              <a:t>in its calculations</a:t>
            </a:r>
            <a:endParaRPr lang="en-US" sz="2400" dirty="0"/>
          </a:p>
        </p:txBody>
      </p:sp>
    </p:spTree>
    <p:extLst>
      <p:ext uri="{BB962C8B-B14F-4D97-AF65-F5344CB8AC3E}">
        <p14:creationId xmlns:p14="http://schemas.microsoft.com/office/powerpoint/2010/main" val="893011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Spatial Tolerance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Inside the Geometry Methods</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smtClean="0">
              <a:solidFill>
                <a:schemeClr val="bg1"/>
              </a:solidFill>
            </a:endParaRPr>
          </a:p>
          <a:p>
            <a:pPr eaLnBrk="0" hangingPunct="0">
              <a:spcAft>
                <a:spcPts val="200"/>
              </a:spcAft>
            </a:pPr>
            <a:r>
              <a:rPr lang="en-GB" sz="1600" dirty="0" smtClean="0">
                <a:solidFill>
                  <a:schemeClr val="bg1"/>
                </a:solidFill>
              </a:rPr>
              <a:t>     </a:t>
            </a: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smtClean="0">
                <a:solidFill>
                  <a:srgbClr val="FF6600"/>
                </a:solidFill>
              </a:rPr>
              <a:t>mapPointA</a:t>
            </a:r>
            <a:r>
              <a:rPr lang="en-GB" sz="1600" dirty="0" smtClean="0">
                <a:solidFill>
                  <a:srgbClr val="FF6600"/>
                </a:solidFill>
              </a:rPr>
              <a:t> </a:t>
            </a:r>
            <a:r>
              <a:rPr lang="en-GB" sz="1600" dirty="0">
                <a:solidFill>
                  <a:schemeClr val="bg1"/>
                </a:solidFill>
              </a:rPr>
              <a:t>= </a:t>
            </a:r>
            <a:r>
              <a:rPr lang="en-GB" sz="1600" dirty="0" smtClean="0">
                <a:solidFill>
                  <a:schemeClr val="bg1"/>
                </a:solidFill>
              </a:rPr>
              <a:t>new </a:t>
            </a:r>
            <a:r>
              <a:rPr lang="en-GB" sz="1600" dirty="0" err="1" smtClean="0">
                <a:solidFill>
                  <a:schemeClr val="bg1"/>
                </a:solidFill>
              </a:rPr>
              <a:t>esriPoint</a:t>
            </a:r>
            <a:r>
              <a:rPr lang="en-GB" sz="1600" dirty="0" smtClean="0">
                <a:solidFill>
                  <a:schemeClr val="bg1"/>
                </a:solidFill>
              </a:rPr>
              <a:t>(1.22, 2.0, </a:t>
            </a:r>
            <a:r>
              <a:rPr lang="en-GB" sz="1600" dirty="0" err="1" smtClean="0">
                <a:solidFill>
                  <a:schemeClr val="bg1"/>
                </a:solidFill>
              </a:rPr>
              <a:t>map.spatialReference</a:t>
            </a:r>
            <a:r>
              <a:rPr lang="en-GB" sz="1600" dirty="0" smtClean="0">
                <a:solidFill>
                  <a:schemeClr val="bg1"/>
                </a:solidFill>
              </a:rPr>
              <a:t>)</a:t>
            </a:r>
          </a:p>
          <a:p>
            <a:pPr eaLnBrk="0" hangingPunct="0">
              <a:spcAft>
                <a:spcPts val="200"/>
              </a:spcAft>
            </a:pPr>
            <a:r>
              <a:rPr lang="en-GB" sz="1600" dirty="0">
                <a:solidFill>
                  <a:schemeClr val="bg2">
                    <a:lumMod val="75000"/>
                  </a:schemeClr>
                </a:solidFill>
              </a:rPr>
              <a:t> </a:t>
            </a:r>
            <a:r>
              <a:rPr lang="en-GB" sz="1600" dirty="0" smtClean="0">
                <a:solidFill>
                  <a:schemeClr val="bg2">
                    <a:lumMod val="75000"/>
                  </a:schemeClr>
                </a:solidFill>
              </a:rPr>
              <a:t>        </a:t>
            </a:r>
            <a:r>
              <a:rPr lang="en-GB" sz="1600" dirty="0" err="1" smtClean="0">
                <a:solidFill>
                  <a:schemeClr val="bg2">
                    <a:lumMod val="75000"/>
                  </a:schemeClr>
                </a:solidFill>
              </a:rPr>
              <a:t>var</a:t>
            </a:r>
            <a:r>
              <a:rPr lang="en-GB" sz="1600" dirty="0" smtClean="0">
                <a:solidFill>
                  <a:schemeClr val="bg2">
                    <a:lumMod val="75000"/>
                  </a:schemeClr>
                </a:solidFill>
              </a:rPr>
              <a:t> </a:t>
            </a:r>
            <a:r>
              <a:rPr lang="en-GB" sz="1600" dirty="0" err="1" smtClean="0">
                <a:solidFill>
                  <a:srgbClr val="FF6600"/>
                </a:solidFill>
              </a:rPr>
              <a:t>mapPointB</a:t>
            </a:r>
            <a:r>
              <a:rPr lang="en-GB" sz="1600" dirty="0" smtClean="0">
                <a:solidFill>
                  <a:srgbClr val="FF6600"/>
                </a:solidFill>
              </a:rPr>
              <a:t> </a:t>
            </a:r>
            <a:r>
              <a:rPr lang="en-GB" sz="1600" dirty="0">
                <a:solidFill>
                  <a:schemeClr val="bg1"/>
                </a:solidFill>
              </a:rPr>
              <a:t>= new </a:t>
            </a:r>
            <a:r>
              <a:rPr lang="en-GB" sz="1600" dirty="0" err="1" smtClean="0">
                <a:solidFill>
                  <a:schemeClr val="bg1"/>
                </a:solidFill>
              </a:rPr>
              <a:t>esriPoint</a:t>
            </a:r>
            <a:r>
              <a:rPr lang="en-GB" sz="1600" dirty="0" smtClean="0">
                <a:solidFill>
                  <a:schemeClr val="bg1"/>
                </a:solidFill>
              </a:rPr>
              <a:t>(1.22</a:t>
            </a:r>
            <a:r>
              <a:rPr lang="en-GB" sz="1600" dirty="0" smtClean="0">
                <a:solidFill>
                  <a:schemeClr val="accent3">
                    <a:lumMod val="75000"/>
                  </a:schemeClr>
                </a:solidFill>
              </a:rPr>
              <a:t>000000001</a:t>
            </a:r>
            <a:r>
              <a:rPr lang="en-GB" sz="1600" dirty="0" smtClean="0">
                <a:solidFill>
                  <a:schemeClr val="bg1"/>
                </a:solidFill>
              </a:rPr>
              <a:t>, </a:t>
            </a:r>
            <a:r>
              <a:rPr lang="en-GB" sz="1600" dirty="0">
                <a:solidFill>
                  <a:schemeClr val="bg1"/>
                </a:solidFill>
              </a:rPr>
              <a:t>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smtClean="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smtClean="0">
                <a:solidFill>
                  <a:srgbClr val="FF6600"/>
                </a:solidFill>
              </a:rPr>
              <a:t>areequal</a:t>
            </a:r>
            <a:r>
              <a:rPr lang="en-GB" dirty="0" smtClean="0">
                <a:solidFill>
                  <a:srgbClr val="FF6600"/>
                </a:solidFill>
              </a:rPr>
              <a:t>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equals</a:t>
            </a:r>
            <a:r>
              <a:rPr lang="en-GB" dirty="0" smtClean="0">
                <a:solidFill>
                  <a:schemeClr val="bg1"/>
                </a:solidFill>
              </a:rPr>
              <a:t>(</a:t>
            </a:r>
            <a:r>
              <a:rPr lang="en-GB" dirty="0" err="1" smtClean="0">
                <a:solidFill>
                  <a:schemeClr val="bg1"/>
                </a:solidFill>
              </a:rPr>
              <a:t>mapPointA</a:t>
            </a:r>
            <a:r>
              <a:rPr lang="en-GB" dirty="0" smtClean="0">
                <a:solidFill>
                  <a:schemeClr val="bg1"/>
                </a:solidFill>
              </a:rPr>
              <a:t>, </a:t>
            </a:r>
            <a:r>
              <a:rPr lang="en-GB" dirty="0" err="1" smtClean="0">
                <a:solidFill>
                  <a:schemeClr val="bg1"/>
                </a:solidFill>
              </a:rPr>
              <a:t>mapPointB</a:t>
            </a:r>
            <a:r>
              <a:rPr lang="en-GB" dirty="0" smtClean="0">
                <a:solidFill>
                  <a:schemeClr val="bg1"/>
                </a:solidFill>
              </a:rPr>
              <a:t>);</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 Returns True</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5174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a:t>
            </a:r>
            <a:r>
              <a:rPr lang="en-US" sz="3600" dirty="0" err="1" smtClean="0"/>
              <a:t>Async</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Architecture and Throughput</a:t>
            </a:r>
            <a:endParaRPr lang="en-US" sz="2400" dirty="0"/>
          </a:p>
        </p:txBody>
      </p:sp>
      <p:sp>
        <p:nvSpPr>
          <p:cNvPr id="6" name="Flowchart: Process 5"/>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 name="Flowchart: Data 3"/>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9" name="Flowchart: Data 8"/>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0" name="Flowchart: Data 9"/>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1" name="Flowchart: Data 10"/>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11"/>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Process 13"/>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7" name="Right Arrow 6"/>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Data 16"/>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Flowchart: Process 17"/>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Process 18"/>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9"/>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20"/>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21"/>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Data 22"/>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Data 23"/>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5" name="Elbow Connector 24"/>
          <p:cNvCxnSpPr>
            <a:stCxn id="24" idx="3"/>
            <a:endCxn id="22"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30" name="Flowchart: Data 29"/>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Right Arrow 30"/>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2"/>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Flowchart: Data 33"/>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Flowchart: Data 34"/>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Flowchart: Data 35"/>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9" name="Picture 38"/>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40" name="Picture 39"/>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41" name="Picture 4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42" name="Picture 4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43" name="TextBox 42"/>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4" name="TextBox 43"/>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5" name="TextBox 44"/>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6" name="TextBox 45"/>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7" name="TextBox 46"/>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8" name="TextBox 47"/>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Queued Geometry Operations</a:t>
            </a:r>
            <a:endParaRPr lang="en-GB" sz="1400" b="1" dirty="0" smtClean="0">
              <a:ea typeface="+mn-ea"/>
              <a:cs typeface="+mn-cs"/>
            </a:endParaRPr>
          </a:p>
        </p:txBody>
      </p:sp>
      <p:sp>
        <p:nvSpPr>
          <p:cNvPr id="49" name="TextBox 48"/>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ea typeface="+mn-ea"/>
                <a:cs typeface="+mn-cs"/>
              </a:rPr>
              <a:t>Free</a:t>
            </a:r>
          </a:p>
        </p:txBody>
      </p:sp>
      <p:sp>
        <p:nvSpPr>
          <p:cNvPr id="50" name="TextBox 49"/>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1" name="TextBox 50"/>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2" name="TextBox 51"/>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3" name="TextBox 52"/>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4" name="TextBox 53"/>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WebWorker</a:t>
            </a:r>
            <a:r>
              <a:rPr lang="en-GB" sz="1400" b="1" dirty="0" smtClean="0"/>
              <a:t> </a:t>
            </a:r>
          </a:p>
          <a:p>
            <a:pPr algn="l" eaLnBrk="0" hangingPunct="0">
              <a:lnSpc>
                <a:spcPts val="1800"/>
              </a:lnSpc>
            </a:pPr>
            <a:r>
              <a:rPr lang="en-GB" sz="1400" b="1" dirty="0" err="1" smtClean="0"/>
              <a:t>SendMessage</a:t>
            </a:r>
            <a:endParaRPr lang="en-GB" sz="1400" b="1" dirty="0" smtClean="0">
              <a:ea typeface="+mn-ea"/>
              <a:cs typeface="+mn-cs"/>
            </a:endParaRPr>
          </a:p>
        </p:txBody>
      </p:sp>
      <p:sp>
        <p:nvSpPr>
          <p:cNvPr id="57" name="TextBox 56"/>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geometryEngine</a:t>
            </a:r>
            <a:endParaRPr lang="en-GB" sz="1400" b="1" dirty="0" smtClean="0"/>
          </a:p>
          <a:p>
            <a:pPr algn="l" eaLnBrk="0" hangingPunct="0">
              <a:lnSpc>
                <a:spcPts val="1800"/>
              </a:lnSpc>
            </a:pPr>
            <a:r>
              <a:rPr lang="en-GB" sz="1400" b="1" dirty="0" err="1" smtClean="0"/>
              <a:t>Async</a:t>
            </a:r>
            <a:endParaRPr lang="en-GB" sz="1400" b="1" dirty="0" smtClean="0"/>
          </a:p>
        </p:txBody>
      </p:sp>
      <p:cxnSp>
        <p:nvCxnSpPr>
          <p:cNvPr id="62" name="Straight Connector 61"/>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Oval 62"/>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65" name="TextBox 64"/>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buffer</a:t>
            </a:r>
          </a:p>
        </p:txBody>
      </p:sp>
      <p:cxnSp>
        <p:nvCxnSpPr>
          <p:cNvPr id="66" name="Straight Connector 65"/>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Oval 66"/>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68" name="Straight Connector 67"/>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9" name="Oval 68"/>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72" name="Straight Arrow Connector 71"/>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a:off x="1197325" y="497563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Deferred </a:t>
            </a:r>
          </a:p>
          <a:p>
            <a:pPr algn="l" eaLnBrk="0" hangingPunct="0">
              <a:lnSpc>
                <a:spcPts val="1800"/>
              </a:lnSpc>
            </a:pPr>
            <a:r>
              <a:rPr lang="en-GB" sz="1400" b="1" dirty="0" err="1" smtClean="0"/>
              <a:t>Resovle</a:t>
            </a:r>
            <a:endParaRPr lang="en-GB" sz="1400" b="1" dirty="0" smtClean="0"/>
          </a:p>
        </p:txBody>
      </p:sp>
    </p:spTree>
    <p:extLst>
      <p:ext uri="{BB962C8B-B14F-4D97-AF65-F5344CB8AC3E}">
        <p14:creationId xmlns:p14="http://schemas.microsoft.com/office/powerpoint/2010/main" val="41828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05626"/>
            <a:ext cx="10826496" cy="553998"/>
          </a:xfrm>
        </p:spPr>
        <p:txBody>
          <a:bodyPr/>
          <a:lstStyle/>
          <a:p>
            <a:r>
              <a:rPr lang="en-US" sz="3600" dirty="0" smtClean="0"/>
              <a:t>Coordinate Systems</a:t>
            </a:r>
            <a:endParaRPr lang="en-US" sz="3600" dirty="0"/>
          </a:p>
        </p:txBody>
      </p:sp>
      <p:sp>
        <p:nvSpPr>
          <p:cNvPr id="12" name="Content Placeholder 11"/>
          <p:cNvSpPr>
            <a:spLocks noGrp="1"/>
          </p:cNvSpPr>
          <p:nvPr>
            <p:ph sz="quarter" idx="12"/>
          </p:nvPr>
        </p:nvSpPr>
        <p:spPr>
          <a:xfrm>
            <a:off x="914400" y="1752600"/>
            <a:ext cx="10369296" cy="3558284"/>
          </a:xfrm>
        </p:spPr>
        <p:txBody>
          <a:bodyPr/>
          <a:lstStyle/>
          <a:p>
            <a:r>
              <a:rPr lang="en-US" sz="2800" dirty="0" smtClean="0"/>
              <a:t>No Project Operation</a:t>
            </a:r>
          </a:p>
          <a:p>
            <a:r>
              <a:rPr lang="en-US" sz="2800" dirty="0" smtClean="0"/>
              <a:t>Certain methods will only work in </a:t>
            </a:r>
            <a:r>
              <a:rPr lang="en-US" sz="2800" dirty="0" err="1" smtClean="0"/>
              <a:t>WebMercator</a:t>
            </a:r>
            <a:r>
              <a:rPr lang="en-US" sz="2800" dirty="0" smtClean="0"/>
              <a:t> or Geographic Coordinate Systems</a:t>
            </a:r>
          </a:p>
          <a:p>
            <a:pPr lvl="1"/>
            <a:r>
              <a:rPr lang="en-US" sz="2400" dirty="0" err="1" smtClean="0"/>
              <a:t>GeodesicArea</a:t>
            </a:r>
            <a:endParaRPr lang="en-US" sz="2400" dirty="0" smtClean="0"/>
          </a:p>
          <a:p>
            <a:pPr lvl="1"/>
            <a:r>
              <a:rPr lang="en-US" sz="2400" dirty="0" err="1" smtClean="0"/>
              <a:t>GeodesicLength</a:t>
            </a:r>
            <a:endParaRPr lang="en-US" sz="2400" dirty="0" smtClean="0"/>
          </a:p>
          <a:p>
            <a:pPr lvl="1"/>
            <a:r>
              <a:rPr lang="en-US" sz="2400" dirty="0" err="1" smtClean="0"/>
              <a:t>GeodesicBuffer</a:t>
            </a:r>
            <a:endParaRPr lang="en-US" dirty="0" smtClean="0"/>
          </a:p>
          <a:p>
            <a:pPr lvl="1"/>
            <a:endParaRPr lang="en-US" dirty="0" smtClean="0"/>
          </a:p>
          <a:p>
            <a:pPr marL="0" indent="0">
              <a:buNone/>
            </a:pPr>
            <a:endParaRPr lang="en-US" dirty="0"/>
          </a:p>
          <a:p>
            <a:endParaRPr lang="en-US" dirty="0"/>
          </a:p>
        </p:txBody>
      </p:sp>
      <p:sp>
        <p:nvSpPr>
          <p:cNvPr id="7" name="Text Placeholder 10"/>
          <p:cNvSpPr>
            <a:spLocks noGrp="1"/>
          </p:cNvSpPr>
          <p:nvPr>
            <p:ph type="body" sz="quarter" idx="11"/>
          </p:nvPr>
        </p:nvSpPr>
        <p:spPr>
          <a:xfrm>
            <a:off x="682625" y="1097309"/>
            <a:ext cx="10826496" cy="369332"/>
          </a:xfrm>
        </p:spPr>
        <p:txBody>
          <a:bodyPr/>
          <a:lstStyle/>
          <a:p>
            <a:r>
              <a:rPr lang="en-US" sz="2400" dirty="0" smtClean="0"/>
              <a:t>Projected and Geographic </a:t>
            </a:r>
            <a:endParaRPr lang="en-US" sz="2400" dirty="0"/>
          </a:p>
        </p:txBody>
      </p:sp>
    </p:spTree>
    <p:extLst>
      <p:ext uri="{BB962C8B-B14F-4D97-AF65-F5344CB8AC3E}">
        <p14:creationId xmlns:p14="http://schemas.microsoft.com/office/powerpoint/2010/main" val="19470833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1013534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3899285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4977246"/>
          </a:xfrm>
        </p:spPr>
        <p:txBody>
          <a:bodyPr/>
          <a:lstStyle/>
          <a:p>
            <a:r>
              <a:rPr lang="en-US" dirty="0" smtClean="0"/>
              <a:t>Documentation</a:t>
            </a:r>
          </a:p>
          <a:p>
            <a:pPr lvl="1"/>
            <a:r>
              <a:rPr lang="en-US" dirty="0">
                <a:hlinkClick r:id="rId5"/>
              </a:rPr>
              <a:t>https://</a:t>
            </a:r>
            <a:r>
              <a:rPr lang="en-US" dirty="0" smtClean="0">
                <a:hlinkClick r:id="rId5"/>
              </a:rPr>
              <a:t>developers.arcgis.com/javascript/jsapi/esri.geometry.geometryengine-amd.html</a:t>
            </a:r>
            <a:endParaRPr lang="en-US" dirty="0" smtClean="0"/>
          </a:p>
          <a:p>
            <a:pPr lvl="1"/>
            <a:r>
              <a:rPr lang="en-US" dirty="0">
                <a:hlinkClick r:id="rId6"/>
              </a:rPr>
              <a:t>https://</a:t>
            </a:r>
            <a:r>
              <a:rPr lang="en-US" dirty="0" smtClean="0">
                <a:hlinkClick r:id="rId6"/>
              </a:rPr>
              <a:t>developers.arcgis.com/javascript/jsapi/esri.geometry.geometryengineasync-amd.html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t>
            </a:r>
            <a:r>
              <a:rPr lang="en-US" dirty="0" smtClean="0">
                <a:hlinkClick r:id="rId9"/>
              </a:rPr>
              <a:t>analysis</a:t>
            </a:r>
            <a:endParaRPr lang="en-US" dirty="0" smtClean="0"/>
          </a:p>
          <a:p>
            <a:pPr marL="283464" lvl="1" indent="0">
              <a:buNone/>
            </a:pPr>
            <a:endParaRPr lang="en-US" dirty="0" smtClean="0"/>
          </a:p>
          <a:p>
            <a:r>
              <a:rPr lang="en-US" dirty="0" smtClean="0"/>
              <a:t>Demos/samples</a:t>
            </a:r>
            <a:endParaRPr lang="en-US" dirty="0"/>
          </a:p>
          <a:p>
            <a:pPr lvl="1">
              <a:buFontTx/>
              <a:buChar char="-"/>
            </a:pPr>
            <a:r>
              <a:rPr lang="en-US" dirty="0" smtClean="0">
                <a:hlinkClick r:id="rId10"/>
              </a:rPr>
              <a:t>https</a:t>
            </a:r>
            <a:r>
              <a:rPr lang="en-US" dirty="0">
                <a:hlinkClick r:id="rId10"/>
              </a:rPr>
              <a:t>://github.com/ekenes/conferences/tree/master/ds-2016/ge-deep-</a:t>
            </a:r>
            <a:r>
              <a:rPr lang="en-US" dirty="0" smtClean="0">
                <a:hlinkClick r:id="rId10"/>
              </a:rPr>
              <a:t>dive</a:t>
            </a:r>
            <a:endParaRPr lang="en-US" dirty="0" smtClean="0"/>
          </a:p>
          <a:p>
            <a:pPr lvl="1">
              <a:buFontTx/>
              <a:buChar char="-"/>
            </a:pPr>
            <a:r>
              <a:rPr lang="en-US" dirty="0">
                <a:hlinkClick r:id="rId11"/>
              </a:rPr>
              <a:t>https://github.com/ekenes/esri-js-</a:t>
            </a:r>
            <a:r>
              <a:rPr lang="en-US" dirty="0" smtClean="0">
                <a:hlinkClick r:id="rId11"/>
              </a:rPr>
              <a:t>samples</a:t>
            </a:r>
            <a:endParaRPr lang="en-US" dirty="0" smtClean="0"/>
          </a:p>
          <a:p>
            <a:pPr marL="283464" lvl="1" indent="0">
              <a:buNone/>
            </a:pPr>
            <a:endParaRPr lang="en-US" dirty="0" smtClean="0"/>
          </a:p>
        </p:txBody>
      </p:sp>
    </p:spTree>
    <p:extLst>
      <p:ext uri="{BB962C8B-B14F-4D97-AF65-F5344CB8AC3E}">
        <p14:creationId xmlns:p14="http://schemas.microsoft.com/office/powerpoint/2010/main" val="757998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32388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593574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32" name="Rectangle 31"/>
          <p:cNvSpPr/>
          <p:nvPr/>
        </p:nvSpPr>
        <p:spPr>
          <a:xfrm>
            <a:off x="258665" y="6220293"/>
            <a:ext cx="2723935"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Simplify polygon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Topological Correctness :  Simplify,  </a:t>
            </a:r>
            <a:r>
              <a:rPr lang="en-US" sz="2400" dirty="0" err="1" smtClean="0"/>
              <a:t>isSimple</a:t>
            </a:r>
            <a:endParaRPr lang="en-US" sz="2400" dirty="0"/>
          </a:p>
        </p:txBody>
      </p:sp>
      <p:pic>
        <p:nvPicPr>
          <p:cNvPr id="1026" name="Picture 2" descr="ITopologicalOperator IsSimple SimplePolygon Exam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opologicalOperator IsSimple SimplePoint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opologicalOperator IsSimple SimplePolyline Exam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2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2" y="3302698"/>
            <a:ext cx="8107680" cy="3560064"/>
          </a:xfrm>
          <a:prstGeom prst="rect">
            <a:avLst/>
          </a:prstGeom>
        </p:spPr>
      </p:pic>
      <p:sp>
        <p:nvSpPr>
          <p:cNvPr id="32" name="Rectangle 31"/>
          <p:cNvSpPr/>
          <p:nvPr/>
        </p:nvSpPr>
        <p:spPr>
          <a:xfrm>
            <a:off x="258665" y="6220293"/>
            <a:ext cx="249423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Nearest Vertex Demo</a:t>
            </a: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Nearest Vertices, Nearest Coordinates</a:t>
            </a:r>
            <a:endParaRPr lang="en-US" sz="2400" dirty="0"/>
          </a:p>
        </p:txBody>
      </p:sp>
      <p:sp>
        <p:nvSpPr>
          <p:cNvPr id="2" name="Freeform 1"/>
          <p:cNvSpPr/>
          <p:nvPr/>
        </p:nvSpPr>
        <p:spPr bwMode="auto">
          <a:xfrm>
            <a:off x="1797015" y="1929749"/>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p:nvPr/>
        </p:nvCxnSpPr>
        <p:spPr bwMode="auto">
          <a:xfrm flipV="1">
            <a:off x="4661452" y="1929749"/>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7" name="Arc 6"/>
          <p:cNvSpPr/>
          <p:nvPr/>
        </p:nvSpPr>
        <p:spPr bwMode="auto">
          <a:xfrm rot="14918030">
            <a:off x="9118968" y="1766459"/>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2" name="Arc 11"/>
          <p:cNvSpPr/>
          <p:nvPr/>
        </p:nvSpPr>
        <p:spPr bwMode="auto">
          <a:xfrm rot="21428488">
            <a:off x="4561059" y="4430209"/>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0" name="Freeform 9"/>
          <p:cNvSpPr/>
          <p:nvPr/>
        </p:nvSpPr>
        <p:spPr bwMode="auto">
          <a:xfrm>
            <a:off x="7563678" y="4333461"/>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3" name="Straight Connector 12"/>
          <p:cNvCxnSpPr>
            <a:stCxn id="15" idx="5"/>
          </p:cNvCxnSpPr>
          <p:nvPr/>
        </p:nvCxnSpPr>
        <p:spPr bwMode="auto">
          <a:xfrm>
            <a:off x="5732752" y="3344120"/>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22" name="Straight Connector 21"/>
          <p:cNvCxnSpPr>
            <a:stCxn id="15" idx="6"/>
          </p:cNvCxnSpPr>
          <p:nvPr/>
        </p:nvCxnSpPr>
        <p:spPr bwMode="auto">
          <a:xfrm flipV="1">
            <a:off x="5749969" y="3195638"/>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25" name="Straight Connector 24"/>
          <p:cNvCxnSpPr>
            <a:stCxn id="15" idx="0"/>
          </p:cNvCxnSpPr>
          <p:nvPr/>
        </p:nvCxnSpPr>
        <p:spPr bwMode="auto">
          <a:xfrm flipH="1" flipV="1">
            <a:off x="5443538" y="2347913"/>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9" name="Straight Connector 28"/>
          <p:cNvCxnSpPr>
            <a:stCxn id="15" idx="2"/>
          </p:cNvCxnSpPr>
          <p:nvPr/>
        </p:nvCxnSpPr>
        <p:spPr bwMode="auto">
          <a:xfrm flipH="1" flipV="1">
            <a:off x="3206958" y="3232621"/>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35" name="Straight Connector 34"/>
          <p:cNvCxnSpPr>
            <a:endCxn id="15" idx="4"/>
          </p:cNvCxnSpPr>
          <p:nvPr/>
        </p:nvCxnSpPr>
        <p:spPr bwMode="auto">
          <a:xfrm flipV="1">
            <a:off x="5341280" y="3363250"/>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15" name="Oval 14"/>
          <p:cNvSpPr/>
          <p:nvPr/>
        </p:nvSpPr>
        <p:spPr bwMode="auto">
          <a:xfrm>
            <a:off x="5632403" y="3232621"/>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p:cNvSpPr/>
          <p:nvPr/>
        </p:nvSpPr>
        <p:spPr bwMode="auto">
          <a:xfrm>
            <a:off x="5356520" y="220696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7" name="Oval 36"/>
          <p:cNvSpPr/>
          <p:nvPr/>
        </p:nvSpPr>
        <p:spPr bwMode="auto">
          <a:xfrm>
            <a:off x="8699795" y="3125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847583" y="4486807"/>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9" name="Oval 38"/>
          <p:cNvSpPr/>
          <p:nvPr/>
        </p:nvSpPr>
        <p:spPr bwMode="auto">
          <a:xfrm>
            <a:off x="5282497" y="435617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0" name="Oval 39"/>
          <p:cNvSpPr/>
          <p:nvPr/>
        </p:nvSpPr>
        <p:spPr bwMode="auto">
          <a:xfrm>
            <a:off x="3123002" y="315140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62345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180205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1082348"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Missiles</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Buffering and Geodesic Buffering</a:t>
            </a:r>
            <a:endParaRPr lang="en-US" sz="2400" dirty="0"/>
          </a:p>
        </p:txBody>
      </p:sp>
      <p:pic>
        <p:nvPicPr>
          <p:cNvPr id="6" name="Picture 5"/>
          <p:cNvPicPr>
            <a:picLocks noChangeAspect="1"/>
          </p:cNvPicPr>
          <p:nvPr/>
        </p:nvPicPr>
        <p:blipFill>
          <a:blip r:embed="rId5"/>
          <a:stretch>
            <a:fillRect/>
          </a:stretch>
        </p:blipFill>
        <p:spPr>
          <a:xfrm>
            <a:off x="6347790" y="2054169"/>
            <a:ext cx="4813853" cy="3712874"/>
          </a:xfrm>
          <a:prstGeom prst="rect">
            <a:avLst/>
          </a:prstGeom>
        </p:spPr>
      </p:pic>
      <p:pic>
        <p:nvPicPr>
          <p:cNvPr id="7" name="Picture 6"/>
          <p:cNvPicPr>
            <a:picLocks noChangeAspect="1"/>
          </p:cNvPicPr>
          <p:nvPr/>
        </p:nvPicPr>
        <p:blipFill>
          <a:blip r:embed="rId6"/>
          <a:stretch>
            <a:fillRect/>
          </a:stretch>
        </p:blipFill>
        <p:spPr>
          <a:xfrm>
            <a:off x="749400" y="2054169"/>
            <a:ext cx="4848991" cy="3689450"/>
          </a:xfrm>
          <a:prstGeom prst="rect">
            <a:avLst/>
          </a:prstGeom>
        </p:spPr>
      </p:pic>
    </p:spTree>
    <p:extLst>
      <p:ext uri="{BB962C8B-B14F-4D97-AF65-F5344CB8AC3E}">
        <p14:creationId xmlns:p14="http://schemas.microsoft.com/office/powerpoint/2010/main" val="12557728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0.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1.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14.xml><?xml version="1.0" encoding="utf-8"?>
<ds:datastoreItem xmlns:ds="http://schemas.openxmlformats.org/officeDocument/2006/customXml" ds:itemID="{C4FC579C-3F5C-43A4-AF8A-70979BCCC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1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9.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2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3.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24.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26.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7.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8.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9.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xml><?xml version="1.0" encoding="utf-8"?>
<ds:datastoreItem xmlns:ds="http://schemas.openxmlformats.org/officeDocument/2006/customXml" ds:itemID="{E296C4AE-9496-49D8-B443-56B421ED2BEA}">
  <ds:schemaRef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0.xml><?xml version="1.0" encoding="utf-8"?>
<ds:datastoreItem xmlns:ds="http://schemas.openxmlformats.org/officeDocument/2006/customXml" ds:itemID="{D713A78C-2863-4E50-9F4F-470EF439B1EB}">
  <ds:schemaRefs>
    <ds:schemaRef ds:uri="http://schemas.microsoft.com/sharepoint/v3/contenttype/forms"/>
  </ds:schemaRefs>
</ds:datastoreItem>
</file>

<file path=customXml/itemProps3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3.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3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6.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3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8.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9.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0.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4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4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6.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8.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1.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5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3.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4.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5.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7.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9.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6.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6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1.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2.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64.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7.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8.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9.xml><?xml version="1.0" encoding="utf-8"?>
<ds:datastoreItem xmlns:ds="http://schemas.openxmlformats.org/officeDocument/2006/customXml" ds:itemID="{16EF6D11-DC4F-410C-A4BF-DF081B432591}">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1837</Words>
  <Application>Microsoft Macintosh PowerPoint</Application>
  <PresentationFormat>Custom</PresentationFormat>
  <Paragraphs>367</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Esri_Corporate_Template-Dark</vt:lpstr>
      <vt:lpstr>A deep dive on how the Geometry Engine can help you build better Apps</vt:lpstr>
      <vt:lpstr>Session Goals</vt:lpstr>
      <vt:lpstr>Geometry</vt:lpstr>
      <vt:lpstr>Geometry Engine: what is it?</vt:lpstr>
      <vt:lpstr>Geometry Engine: what is it?</vt:lpstr>
      <vt:lpstr>Geometry Engine: what is it?</vt:lpstr>
      <vt:lpstr>Geometry Engine: what is it?</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the Geometry Engine</vt:lpstr>
      <vt:lpstr>Geometry Engine : Writing Code</vt:lpstr>
      <vt:lpstr>Geometry Service : Code Comparison </vt:lpstr>
      <vt:lpstr>Building an Editing App</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GeometryEngine</vt:lpstr>
      <vt:lpstr>Geometry Engine: Trade-offs</vt:lpstr>
      <vt:lpstr>Geometry Engine Resources</vt:lpstr>
      <vt:lpstr>Resources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2016-03-14T20:54:52Z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